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Naslov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cxnSp>
        <p:nvCxnSpPr>
          <p:cNvPr id="8" name="Ravni poveznik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ni poveznik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zervirano mjesto datum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16" name="Rezervirano mjesto broja slajd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sadržaja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15" name="Rezervirano mjesto broja slajd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16" name="Rezervirano mjesto podnožj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7" name="Ravni poveznik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2" name="Rezervirano mjesto sadržaja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4" name="Rezervirano mjesto sadržaja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teksta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cxnSp>
        <p:nvCxnSpPr>
          <p:cNvPr id="10" name="Ravni poveznik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ni poveznik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zervirano mjesto sadržaja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31" name="Naslov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r-HR" smtClean="0"/>
              <a:t>Pritisnite ikonu za dodavanje slike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C949AD-22C0-413A-9D1D-DB2F031D2096}" type="datetimeFigureOut">
              <a:rPr lang="hr-HR" smtClean="0"/>
              <a:t>26.11.2015.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ADCBD19-E6AE-4B28-AF23-5A08A641CE47}" type="slidenum">
              <a:rPr lang="hr-HR" smtClean="0"/>
              <a:t>‹#›</a:t>
            </a:fld>
            <a:endParaRPr lang="hr-HR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HERKUL /HERAKLO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DJETINJSTVO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355976" y="1524000"/>
            <a:ext cx="4352160" cy="4572000"/>
          </a:xfrm>
        </p:spPr>
        <p:txBody>
          <a:bodyPr>
            <a:normAutofit fontScale="92500" lnSpcReduction="20000"/>
          </a:bodyPr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roditelji – Zeus i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Alkmena</a:t>
            </a:r>
            <a:endParaRPr lang="hr-HR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grad –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Teba</a:t>
            </a:r>
            <a:endParaRPr lang="hr-HR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neprijatelj –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Hera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(poslala zmije u njegovu kolijevku)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nesvjestan snage ubio učitelja glazbe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protjeran – kod pastira 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jednom naišao na put koji se račva na dva dijela i na svakom stoji žena</a:t>
            </a:r>
          </a:p>
          <a:p>
            <a:pPr>
              <a:buNone/>
            </a:pP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1)Naslada/Užitak</a:t>
            </a:r>
          </a:p>
          <a:p>
            <a:pPr>
              <a:buNone/>
            </a:pP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2)Vrlina</a:t>
            </a:r>
          </a:p>
          <a:p>
            <a:pPr marL="514350" indent="-514350"/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odabire Vrlinu</a:t>
            </a: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Barbara i Franz\Desktop\220px-Herakles_snake_Musei_Capitolini_MC2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96429"/>
            <a:ext cx="3384376" cy="45227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ZAŠTO  </a:t>
            </a:r>
            <a:r>
              <a:rPr lang="hr-HR" sz="6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12  </a:t>
            </a:r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ZADATAKA? 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jednom u naletu bijesa ubija ženu i djecu (uplela se i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Hera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pokajao se, ali su se bogovi razbjesnili 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kako bi se iskupio odlazi u Delfe proročici Pitiji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savjet: otići u grad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Tirint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kralju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Euristeju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i za njega obaviti 12 zadataka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otišao je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Euristeju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a ovaj da ga se što prije riješi daje zadatak</a:t>
            </a: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C:\Users\Barbara i Franz\Desktop\200px-John_Collier_-_Priestess_of_Delph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096344" cy="4833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LAV IZ NEMEJSKE ŠUME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treba ga ubiti i donijeti kožu 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koža tvrda kao oklop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zadavio ga i donio kožu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Euristeju</a:t>
            </a: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6" name="Picture 2" descr="C:\Users\Barbara i Franz\Desktop\nemejski lav i herku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024" y="2060848"/>
            <a:ext cx="4162968" cy="33871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LERNEJSKA HIDRA (jezero)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čudovište s 9 glava, otrovnim dahom ubija ljude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iz odsječene glave narastu nove dvije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pomogao mu je prijatelj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Jolaj</a:t>
            </a:r>
            <a:endParaRPr lang="hr-HR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Heraklo odsječe glavu, a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Jolaj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zapali vrat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Heraklo svoje strijele namočio u hidrinu krv</a:t>
            </a: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42" name="Picture 2" descr="C:\Users\Barbara i Franz\Desktop\hidr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268760"/>
            <a:ext cx="367240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ERIMANTSKI VEPAR (brdo)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napadao ljude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Heraklo izbjegao njegov napad i sustigao ga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dignuo ga je i odnio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Euristeju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– sakrio se u bačvu</a:t>
            </a: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 descr="C:\Users\Barbara i Franz\Desktop\erimantski vepa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360040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KERINEJSKA KOŠUTA I STIMFALIJSKE PTICE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5338936" cy="4572000"/>
          </a:xfrm>
        </p:spPr>
        <p:txBody>
          <a:bodyPr>
            <a:normAutofit lnSpcReduction="10000"/>
          </a:bodyPr>
          <a:lstStyle/>
          <a:p>
            <a:r>
              <a:rPr lang="hr-HR" b="1" dirty="0" err="1" smtClean="0">
                <a:solidFill>
                  <a:srgbClr val="FF0000"/>
                </a:solidFill>
              </a:rPr>
              <a:t>kerinejska</a:t>
            </a:r>
            <a:r>
              <a:rPr lang="hr-HR" b="1" dirty="0" smtClean="0">
                <a:solidFill>
                  <a:srgbClr val="FF0000"/>
                </a:solidFill>
              </a:rPr>
              <a:t> košuta 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– zlatne rogove i srebrna kopita, posvećena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Artemidi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i ne smije ju se ubiti</a:t>
            </a:r>
          </a:p>
          <a:p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trčao je godinu dana za njom – umorila se i uhvatio je</a:t>
            </a:r>
          </a:p>
          <a:p>
            <a:r>
              <a:rPr lang="hr-HR" b="1" dirty="0" err="1" smtClean="0">
                <a:solidFill>
                  <a:srgbClr val="FF0000"/>
                </a:solidFill>
              </a:rPr>
              <a:t>stimfalijske</a:t>
            </a:r>
            <a:r>
              <a:rPr lang="hr-HR" b="1" dirty="0" smtClean="0">
                <a:solidFill>
                  <a:srgbClr val="FF0000"/>
                </a:solidFill>
              </a:rPr>
              <a:t> ptice 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– </a:t>
            </a:r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kanđe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perje i kljunovi od bronce, ubijali perima ljude</a:t>
            </a:r>
          </a:p>
          <a:p>
            <a:r>
              <a:rPr lang="hr-HR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Herkul</a:t>
            </a: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ih istjerao čegrtaljkom i gađao ih otrovnim strelicama</a:t>
            </a:r>
          </a:p>
          <a:p>
            <a:pPr>
              <a:buNone/>
            </a:pPr>
            <a:endParaRPr lang="hr-HR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 descr="C:\Users\Barbara i Franz\Desktop\stimfalijske ptic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340768"/>
            <a:ext cx="2088232" cy="2376263"/>
          </a:xfrm>
          <a:prstGeom prst="rect">
            <a:avLst/>
          </a:prstGeom>
          <a:noFill/>
        </p:spPr>
      </p:pic>
      <p:sp>
        <p:nvSpPr>
          <p:cNvPr id="7" name="TekstniOkvir 6"/>
          <p:cNvSpPr txBox="1"/>
          <p:nvPr/>
        </p:nvSpPr>
        <p:spPr>
          <a:xfrm>
            <a:off x="5796136" y="98072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stimfalijske</a:t>
            </a:r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ptice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5" name="Picture 3" descr="C:\Users\Barbara i Franz\Desktop\AdolfSchmidt_Herkules_besiegt_die_goldbekrönte_Hirschku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6360" y="4230380"/>
            <a:ext cx="3491879" cy="2279512"/>
          </a:xfrm>
          <a:prstGeom prst="rect">
            <a:avLst/>
          </a:prstGeom>
          <a:noFill/>
        </p:spPr>
      </p:pic>
      <p:sp>
        <p:nvSpPr>
          <p:cNvPr id="9" name="TekstniOkvir 8"/>
          <p:cNvSpPr txBox="1"/>
          <p:nvPr/>
        </p:nvSpPr>
        <p:spPr>
          <a:xfrm>
            <a:off x="6576053" y="381000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kerinejska</a:t>
            </a:r>
            <a:r>
              <a:rPr lang="hr-HR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košuta</a:t>
            </a:r>
            <a:endParaRPr lang="hr-HR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OGRLICA HIPOLITE, KRALJICE AMAZONKI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067944" y="764704"/>
            <a:ext cx="4640192" cy="5331296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bg1"/>
                </a:solidFill>
              </a:rPr>
              <a:t>ogrlica/pojas – od zlatnih niti i dragulja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Hipolita</a:t>
            </a:r>
            <a:r>
              <a:rPr lang="hr-HR" b="1" dirty="0" smtClean="0">
                <a:solidFill>
                  <a:schemeClr val="bg1"/>
                </a:solidFill>
              </a:rPr>
              <a:t> na Heraklovu molbu da je da pristane zbog poštovanja</a:t>
            </a:r>
          </a:p>
          <a:p>
            <a:r>
              <a:rPr lang="hr-HR" b="1" dirty="0" err="1" smtClean="0">
                <a:solidFill>
                  <a:schemeClr val="bg1"/>
                </a:solidFill>
              </a:rPr>
              <a:t>Hera</a:t>
            </a:r>
            <a:r>
              <a:rPr lang="hr-HR" b="1" dirty="0" smtClean="0">
                <a:solidFill>
                  <a:schemeClr val="bg1"/>
                </a:solidFill>
              </a:rPr>
              <a:t> preobučena u Amazonku proširi glasinu da </a:t>
            </a:r>
            <a:r>
              <a:rPr lang="hr-HR" b="1" dirty="0" err="1" smtClean="0">
                <a:solidFill>
                  <a:schemeClr val="bg1"/>
                </a:solidFill>
              </a:rPr>
              <a:t>Herkul</a:t>
            </a:r>
            <a:r>
              <a:rPr lang="hr-HR" b="1" dirty="0" smtClean="0">
                <a:solidFill>
                  <a:schemeClr val="bg1"/>
                </a:solidFill>
              </a:rPr>
              <a:t> želi oteti </a:t>
            </a:r>
            <a:r>
              <a:rPr lang="hr-HR" b="1" dirty="0" err="1" smtClean="0">
                <a:solidFill>
                  <a:schemeClr val="bg1"/>
                </a:solidFill>
              </a:rPr>
              <a:t>Hipolitu</a:t>
            </a:r>
            <a:endParaRPr lang="hr-HR" b="1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sukob u kojem otrovna strelica slučajno pogodi </a:t>
            </a:r>
            <a:r>
              <a:rPr lang="hr-HR" b="1" dirty="0" err="1" smtClean="0">
                <a:solidFill>
                  <a:schemeClr val="bg1"/>
                </a:solidFill>
              </a:rPr>
              <a:t>Hipolitu</a:t>
            </a:r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Barbara i Franz\Desktop\220px-Herakles_Amazons_Louvre_F2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168352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STAJE KRALJA AUGIJE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906888" cy="5145360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</a:rPr>
              <a:t>3000 stoke – danju pase, noću u stajama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30 godina ih nitko nije čistio – puno crvi i muha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Heraklo usmjerio u njih dvije rijeke i očistio ih u jednom danu</a:t>
            </a:r>
          </a:p>
          <a:p>
            <a:endParaRPr lang="hr-HR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Barbara i Franz\Desktop\herkul odmara, pomaže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268760"/>
            <a:ext cx="3843214" cy="2981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KOBILE KRALJA DIOMEDA I KRETSKI BIK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497355" y="1011540"/>
            <a:ext cx="4059936" cy="5297780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rgbClr val="FF0000"/>
                </a:solidFill>
              </a:rPr>
              <a:t>konji kralja </a:t>
            </a:r>
            <a:r>
              <a:rPr lang="hr-HR" sz="3200" b="1" dirty="0" err="1" smtClean="0">
                <a:solidFill>
                  <a:srgbClr val="FF0000"/>
                </a:solidFill>
              </a:rPr>
              <a:t>Diomeda</a:t>
            </a:r>
            <a:r>
              <a:rPr lang="hr-HR" sz="3200" b="1" dirty="0" smtClean="0">
                <a:solidFill>
                  <a:srgbClr val="FF0000"/>
                </a:solidFill>
              </a:rPr>
              <a:t> </a:t>
            </a:r>
            <a:r>
              <a:rPr lang="hr-HR" sz="3200" b="1" dirty="0" smtClean="0">
                <a:solidFill>
                  <a:schemeClr val="bg1"/>
                </a:solidFill>
              </a:rPr>
              <a:t>– divlje životinje, hrane se ljudskim mesom</a:t>
            </a:r>
          </a:p>
          <a:p>
            <a:r>
              <a:rPr lang="hr-HR" sz="3200" b="1" dirty="0" smtClean="0">
                <a:solidFill>
                  <a:srgbClr val="FF0000"/>
                </a:solidFill>
              </a:rPr>
              <a:t>kretski bik </a:t>
            </a:r>
            <a:r>
              <a:rPr lang="hr-HR" sz="3200" b="1" dirty="0" smtClean="0">
                <a:solidFill>
                  <a:schemeClr val="bg1"/>
                </a:solidFill>
              </a:rPr>
              <a:t>– uništavao žetvu i stoku</a:t>
            </a:r>
            <a:endParaRPr lang="hr-HR" sz="32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Barbara i Franz\Desktop\diomedovi konj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316" y="1340768"/>
            <a:ext cx="2896580" cy="2448272"/>
          </a:xfrm>
          <a:prstGeom prst="rect">
            <a:avLst/>
          </a:prstGeom>
          <a:noFill/>
        </p:spPr>
      </p:pic>
      <p:pic>
        <p:nvPicPr>
          <p:cNvPr id="5123" name="Picture 3" descr="C:\Users\Barbara i Franz\Desktop\220px-Lekythos_Cretan_bull_Louvre_F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225734"/>
            <a:ext cx="2520280" cy="1872208"/>
          </a:xfrm>
          <a:prstGeom prst="rect">
            <a:avLst/>
          </a:prstGeom>
          <a:noFill/>
        </p:spPr>
      </p:pic>
      <p:sp>
        <p:nvSpPr>
          <p:cNvPr id="7" name="TekstniOkvir 6"/>
          <p:cNvSpPr txBox="1"/>
          <p:nvPr/>
        </p:nvSpPr>
        <p:spPr>
          <a:xfrm>
            <a:off x="1259632" y="378904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konji kralja </a:t>
            </a:r>
            <a:r>
              <a:rPr lang="hr-HR" dirty="0" err="1" smtClean="0">
                <a:solidFill>
                  <a:schemeClr val="bg1"/>
                </a:solidFill>
              </a:rPr>
              <a:t>Diomeda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1907704" y="616530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kretski bik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GERIONOVO GOVEDO I ZEUSOVE ZLATNE JABUKE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546848" cy="5217368"/>
          </a:xfrm>
        </p:spPr>
        <p:txBody>
          <a:bodyPr>
            <a:normAutofit/>
          </a:bodyPr>
          <a:lstStyle/>
          <a:p>
            <a:r>
              <a:rPr lang="hr-HR" sz="2800" b="1" dirty="0" err="1" smtClean="0">
                <a:solidFill>
                  <a:srgbClr val="FF0000"/>
                </a:solidFill>
              </a:rPr>
              <a:t>Gerionovo</a:t>
            </a:r>
            <a:r>
              <a:rPr lang="hr-HR" sz="2800" b="1" dirty="0" smtClean="0">
                <a:solidFill>
                  <a:srgbClr val="FF0000"/>
                </a:solidFill>
              </a:rPr>
              <a:t> govedo </a:t>
            </a:r>
            <a:r>
              <a:rPr lang="hr-HR" sz="2800" b="1" dirty="0" smtClean="0">
                <a:solidFill>
                  <a:schemeClr val="bg1"/>
                </a:solidFill>
              </a:rPr>
              <a:t>– dvije noge, tri glave, šest ruku</a:t>
            </a:r>
          </a:p>
          <a:p>
            <a:r>
              <a:rPr lang="hr-HR" sz="2800" b="1" dirty="0" smtClean="0">
                <a:solidFill>
                  <a:srgbClr val="FF0000"/>
                </a:solidFill>
              </a:rPr>
              <a:t>Zeusove zlatne jabuke </a:t>
            </a:r>
            <a:r>
              <a:rPr lang="hr-HR" sz="2800" b="1" dirty="0" smtClean="0">
                <a:solidFill>
                  <a:schemeClr val="bg1"/>
                </a:solidFill>
              </a:rPr>
              <a:t>– u vrtu </a:t>
            </a:r>
            <a:r>
              <a:rPr lang="hr-HR" sz="2800" b="1" dirty="0" err="1" smtClean="0">
                <a:solidFill>
                  <a:schemeClr val="bg1"/>
                </a:solidFill>
              </a:rPr>
              <a:t>Hesperida</a:t>
            </a:r>
            <a:r>
              <a:rPr lang="hr-HR" sz="2800" b="1" dirty="0" smtClean="0">
                <a:solidFill>
                  <a:schemeClr val="bg1"/>
                </a:solidFill>
              </a:rPr>
              <a:t> (kćeri večeri) koje ih čuvaju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Heraklo nagovori njihova oca </a:t>
            </a:r>
            <a:r>
              <a:rPr lang="hr-HR" sz="2800" b="1" dirty="0" err="1" smtClean="0">
                <a:solidFill>
                  <a:schemeClr val="bg1"/>
                </a:solidFill>
              </a:rPr>
              <a:t>Atalanta</a:t>
            </a:r>
            <a:r>
              <a:rPr lang="hr-HR" sz="2800" b="1" dirty="0" smtClean="0">
                <a:solidFill>
                  <a:schemeClr val="bg1"/>
                </a:solidFill>
              </a:rPr>
              <a:t> da ukrade nekoliko</a:t>
            </a:r>
          </a:p>
          <a:p>
            <a:endParaRPr lang="hr-HR" sz="2800" b="1" dirty="0" smtClean="0">
              <a:solidFill>
                <a:schemeClr val="bg1"/>
              </a:solidFill>
            </a:endParaRPr>
          </a:p>
          <a:p>
            <a:endParaRPr lang="hr-HR" sz="28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Barbara i Franz\Desktop\721px-Heracles_Geryon_Louvre_F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708040"/>
            <a:ext cx="2413632" cy="2232248"/>
          </a:xfrm>
          <a:prstGeom prst="rect">
            <a:avLst/>
          </a:prstGeom>
          <a:noFill/>
        </p:spPr>
      </p:pic>
      <p:pic>
        <p:nvPicPr>
          <p:cNvPr id="4099" name="Picture 3" descr="C:\Users\Barbara i Franz\Desktop\Frederic_Leighton_-_The_Garden_of_the_Hesperid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212976"/>
            <a:ext cx="2524325" cy="2514228"/>
          </a:xfrm>
          <a:prstGeom prst="rect">
            <a:avLst/>
          </a:prstGeom>
          <a:noFill/>
        </p:spPr>
      </p:pic>
      <p:sp>
        <p:nvSpPr>
          <p:cNvPr id="7" name="TekstniOkvir 6"/>
          <p:cNvSpPr txBox="1"/>
          <p:nvPr/>
        </p:nvSpPr>
        <p:spPr>
          <a:xfrm>
            <a:off x="5850824" y="289196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Herako</a:t>
            </a:r>
            <a:r>
              <a:rPr lang="hr-HR" dirty="0" smtClean="0">
                <a:solidFill>
                  <a:schemeClr val="bg1"/>
                </a:solidFill>
              </a:rPr>
              <a:t> i </a:t>
            </a:r>
            <a:r>
              <a:rPr lang="hr-HR" dirty="0" err="1" smtClean="0">
                <a:solidFill>
                  <a:schemeClr val="bg1"/>
                </a:solidFill>
              </a:rPr>
              <a:t>Gerion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6444208" y="587727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Vrt </a:t>
            </a:r>
            <a:r>
              <a:rPr lang="hr-HR" dirty="0" err="1" smtClean="0">
                <a:solidFill>
                  <a:schemeClr val="bg1"/>
                </a:solidFill>
              </a:rPr>
              <a:t>Hesperida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KERBER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59936" cy="5691336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bg1"/>
                </a:solidFill>
              </a:rPr>
              <a:t>troglavi pas, čuvar ulaza u podzemlje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zamoli Hada da odvede Kerbera </a:t>
            </a:r>
            <a:r>
              <a:rPr lang="hr-HR" b="1" dirty="0" err="1" smtClean="0">
                <a:solidFill>
                  <a:schemeClr val="bg1"/>
                </a:solidFill>
              </a:rPr>
              <a:t>Euristeju</a:t>
            </a:r>
            <a:endParaRPr lang="hr-HR" b="1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uvjet – savladati Kerbera bez oružja i ičije pomoći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držao ga čvrsto oko sva tri vrata i odveo</a:t>
            </a:r>
          </a:p>
          <a:p>
            <a:pPr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bg1"/>
                </a:solidFill>
              </a:rPr>
              <a:t>nakon 12. zadatka bogovi su mu oprostili </a:t>
            </a:r>
            <a:endParaRPr lang="hr-HR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Barbara i Franz\Desktop\240px-Cerberus-Blake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4032448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err="1" smtClean="0">
                <a:solidFill>
                  <a:schemeClr val="bg1"/>
                </a:solidFill>
              </a:rPr>
              <a:t>Dejanira</a:t>
            </a:r>
            <a:endParaRPr lang="hr-HR" b="1" dirty="0" smtClean="0">
              <a:solidFill>
                <a:schemeClr val="bg1"/>
              </a:solidFill>
            </a:endParaRPr>
          </a:p>
          <a:p>
            <a:r>
              <a:rPr lang="hr-HR" b="1" dirty="0" err="1" smtClean="0">
                <a:solidFill>
                  <a:schemeClr val="bg1"/>
                </a:solidFill>
              </a:rPr>
              <a:t>Aheloj</a:t>
            </a:r>
            <a:endParaRPr lang="hr-HR" b="1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kentaur </a:t>
            </a:r>
            <a:r>
              <a:rPr lang="hr-HR" b="1" dirty="0" err="1" smtClean="0">
                <a:solidFill>
                  <a:schemeClr val="bg1"/>
                </a:solidFill>
              </a:rPr>
              <a:t>Nes</a:t>
            </a:r>
            <a:endParaRPr lang="hr-HR" b="1" dirty="0" smtClean="0">
              <a:solidFill>
                <a:schemeClr val="bg1"/>
              </a:solidFill>
            </a:endParaRPr>
          </a:p>
          <a:p>
            <a:r>
              <a:rPr lang="hr-HR" b="1" dirty="0" smtClean="0">
                <a:solidFill>
                  <a:schemeClr val="bg1"/>
                </a:solidFill>
              </a:rPr>
              <a:t>strašna smrt i odlazak na Olimp</a:t>
            </a:r>
            <a:endParaRPr lang="hr-HR" b="1" dirty="0">
              <a:solidFill>
                <a:schemeClr val="bg1"/>
              </a:solidFill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ŠTO JE BILO POSLIJE?	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r">
  <a:themeElements>
    <a:clrScheme name="Papi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74</TotalTime>
  <Words>465</Words>
  <Application>Microsoft Office PowerPoint</Application>
  <PresentationFormat>Prikaz na zaslonu (4:3)</PresentationFormat>
  <Paragraphs>69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Constantia</vt:lpstr>
      <vt:lpstr>Wingdings</vt:lpstr>
      <vt:lpstr>Wingdings 2</vt:lpstr>
      <vt:lpstr>Papir</vt:lpstr>
      <vt:lpstr>HERKUL /HERAKLO</vt:lpstr>
      <vt:lpstr>DJETINJSTVO</vt:lpstr>
      <vt:lpstr>ZAŠTO  12  ZADATAKA? </vt:lpstr>
      <vt:lpstr>LAV IZ NEMEJSKE ŠUME</vt:lpstr>
      <vt:lpstr>LERNEJSKA HIDRA (jezero)</vt:lpstr>
      <vt:lpstr>ERIMANTSKI VEPAR (brdo)</vt:lpstr>
      <vt:lpstr>KERINEJSKA KOŠUTA I STIMFALIJSKE PTICE</vt:lpstr>
      <vt:lpstr>OGRLICA HIPOLITE, KRALJICE AMAZONKI</vt:lpstr>
      <vt:lpstr>STAJE KRALJA AUGIJE</vt:lpstr>
      <vt:lpstr>KOBILE KRALJA DIOMEDA I KRETSKI BIK</vt:lpstr>
      <vt:lpstr>GERIONOVO GOVEDO I ZEUSOVE ZLATNE JABUKE</vt:lpstr>
      <vt:lpstr>KERBER</vt:lpstr>
      <vt:lpstr>ŠTO JE BILO POSLIJE?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HERKUL /HERAKLO</dc:title>
  <dc:creator>Barbara i Franz</dc:creator>
  <cp:lastModifiedBy>Barbara</cp:lastModifiedBy>
  <cp:revision>10</cp:revision>
  <dcterms:created xsi:type="dcterms:W3CDTF">2013-10-08T10:54:30Z</dcterms:created>
  <dcterms:modified xsi:type="dcterms:W3CDTF">2015-11-26T09:10:43Z</dcterms:modified>
</cp:coreProperties>
</file>